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AA621-3B42-43BC-AFB0-EC24AA1E4E8E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2A26-EA5A-422E-BD29-206684A67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8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18DCA28-8F23-40DF-AFF4-CB9727187CC1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822325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Crossed Aldol Reactions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1358900"/>
            <a:ext cx="8610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-Dicarbonyl compounds are sometimes called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active methylene compounds</a:t>
            </a:r>
            <a:r>
              <a:rPr lang="en-US">
                <a:sym typeface="Symbol" pitchFamily="18" charset="2"/>
              </a:rPr>
              <a:t> because they are more reactive towards base than other carbonyl compounds.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1,3-Dinitriles</a:t>
            </a:r>
            <a:r>
              <a:rPr lang="en-US">
                <a:sym typeface="Symbol" pitchFamily="18" charset="2"/>
              </a:rPr>
              <a:t> and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-cyano carbonyl compounds</a:t>
            </a:r>
            <a:r>
              <a:rPr lang="en-US">
                <a:sym typeface="Symbol" pitchFamily="18" charset="2"/>
              </a:rPr>
              <a:t> are also active methylene compounds.</a:t>
            </a:r>
          </a:p>
        </p:txBody>
      </p:sp>
      <p:pic>
        <p:nvPicPr>
          <p:cNvPr id="16389" name="Picture 6" descr="000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09950"/>
            <a:ext cx="84582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E0178D9-6EE1-40CA-BD75-EFA7553FB4C3}" type="slidenum">
              <a:rPr lang="en-US" sz="1400" b="0">
                <a:latin typeface="Times New Roman" pitchFamily="18" charset="0"/>
              </a:rPr>
              <a:pPr eaLnBrk="1" hangingPunct="1"/>
              <a:t>4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/>
              <a:t>Useful Transformations of Aldol Products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10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8138" indent="-3381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The aldol reaction is synthetically useful because it forms new carbon-carbon bonds, generating products with two functional groups.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-Hydroxy carbonyl compounds formed in aldol reactions are readily transformed into a variety of other compounds.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0" y="2819400"/>
            <a:ext cx="25177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600" b="0">
                <a:solidFill>
                  <a:srgbClr val="3366CC"/>
                </a:solidFill>
                <a:latin typeface="Tahoma" pitchFamily="34" charset="0"/>
              </a:rPr>
              <a:t>Figure 24.3</a:t>
            </a:r>
          </a:p>
          <a:p>
            <a:pPr algn="r" eaLnBrk="1" hangingPunct="1"/>
            <a:r>
              <a:rPr lang="en-US" sz="1400" b="0"/>
              <a:t>Conversion of a </a:t>
            </a:r>
            <a:r>
              <a:rPr lang="el-GR" sz="1400" b="0">
                <a:cs typeface="Arial" charset="0"/>
              </a:rPr>
              <a:t>β</a:t>
            </a:r>
            <a:r>
              <a:rPr lang="en-US" sz="1400" b="0">
                <a:cs typeface="Arial" charset="0"/>
              </a:rPr>
              <a:t>-hydroxy</a:t>
            </a:r>
          </a:p>
          <a:p>
            <a:pPr algn="r" eaLnBrk="1" hangingPunct="1"/>
            <a:r>
              <a:rPr lang="en-US" sz="1400" b="0">
                <a:cs typeface="Arial" charset="0"/>
              </a:rPr>
              <a:t>carbonyl compound into other</a:t>
            </a:r>
          </a:p>
          <a:p>
            <a:pPr algn="r" eaLnBrk="1" hangingPunct="1"/>
            <a:r>
              <a:rPr lang="en-US" sz="1400" b="0">
                <a:cs typeface="Arial" charset="0"/>
              </a:rPr>
              <a:t>compounds</a:t>
            </a:r>
            <a:endParaRPr lang="el-GR" sz="1400" b="0">
              <a:cs typeface="Arial" charset="0"/>
            </a:endParaRPr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5029200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63975"/>
            <a:ext cx="2189163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9</cp:revision>
  <dcterms:created xsi:type="dcterms:W3CDTF">2019-11-16T12:47:35Z</dcterms:created>
  <dcterms:modified xsi:type="dcterms:W3CDTF">2019-11-16T13:02:06Z</dcterms:modified>
</cp:coreProperties>
</file>